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12"/>
  </p:notesMasterIdLst>
  <p:sldIdLst>
    <p:sldId id="316" r:id="rId5"/>
    <p:sldId id="357" r:id="rId6"/>
    <p:sldId id="351" r:id="rId7"/>
    <p:sldId id="355" r:id="rId8"/>
    <p:sldId id="353" r:id="rId9"/>
    <p:sldId id="354" r:id="rId10"/>
    <p:sldId id="261" r:id="rId11"/>
  </p:sldIdLst>
  <p:sldSz cx="12192000" cy="6858000"/>
  <p:notesSz cx="6797675" cy="9926638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u" initials="d" lastIdx="1" clrIdx="0">
    <p:extLst>
      <p:ext uri="{19B8F6BF-5375-455C-9EA6-DF929625EA0E}">
        <p15:presenceInfo xmlns:p15="http://schemas.microsoft.com/office/powerpoint/2012/main" userId="da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A8C0"/>
    <a:srgbClr val="00549D"/>
    <a:srgbClr val="0090D9"/>
    <a:srgbClr val="0055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23" autoAdjust="0"/>
    <p:restoredTop sz="94690"/>
  </p:normalViewPr>
  <p:slideViewPr>
    <p:cSldViewPr snapToGrid="0" snapToObjects="1">
      <p:cViewPr varScale="1">
        <p:scale>
          <a:sx n="81" d="100"/>
          <a:sy n="81" d="100"/>
        </p:scale>
        <p:origin x="878" y="67"/>
      </p:cViewPr>
      <p:guideLst>
        <p:guide orient="horz" pos="2160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84" d="100"/>
        <a:sy n="8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41DF77-7D75-EB42-B11B-8C9BA961686A}" type="datetimeFigureOut">
              <a:rPr kumimoji="1" lang="ja-JP" altLang="en-US" smtClean="0"/>
              <a:t>2020/1/14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CE696-928A-8746-8433-AD9BAD38912F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1058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E696-928A-8746-8433-AD9BAD38912F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60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E696-928A-8746-8433-AD9BAD38912F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3963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E696-928A-8746-8433-AD9BAD38912F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2178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E696-928A-8746-8433-AD9BAD38912F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639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E696-928A-8746-8433-AD9BAD38912F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359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945CA-91BE-DE41-8904-7B9CA219097B}" type="datetimeFigureOut">
              <a:rPr kumimoji="1" lang="ja-JP" altLang="en-US" smtClean="0"/>
              <a:t>2020/1/14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7825-B7F9-734C-86A4-1AD4C6154E9C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945CA-91BE-DE41-8904-7B9CA219097B}" type="datetimeFigureOut">
              <a:rPr kumimoji="1" lang="ja-JP" altLang="en-US" smtClean="0"/>
              <a:t>2020/1/14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7825-B7F9-734C-86A4-1AD4C6154E9C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945CA-91BE-DE41-8904-7B9CA219097B}" type="datetimeFigureOut">
              <a:rPr kumimoji="1" lang="ja-JP" altLang="en-US" smtClean="0"/>
              <a:t>2020/1/14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7825-B7F9-734C-86A4-1AD4C6154E9C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20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889723" y="3069016"/>
            <a:ext cx="10365230" cy="1008000"/>
          </a:xfrm>
        </p:spPr>
        <p:txBody>
          <a:bodyPr/>
          <a:lstStyle>
            <a:lvl1pPr>
              <a:defRPr sz="4000" b="1"/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0"/>
          </p:nvPr>
        </p:nvSpPr>
        <p:spPr>
          <a:xfrm>
            <a:off x="889723" y="2536494"/>
            <a:ext cx="10365230" cy="504000"/>
          </a:xfrm>
          <a:prstGeom prst="rect">
            <a:avLst/>
          </a:prstGeom>
        </p:spPr>
        <p:txBody>
          <a:bodyPr anchor="ctr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800" y="-9095"/>
            <a:ext cx="12227601" cy="687619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106" y="6237313"/>
            <a:ext cx="3767148" cy="3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79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945CA-91BE-DE41-8904-7B9CA219097B}" type="datetimeFigureOut">
              <a:rPr kumimoji="1" lang="ja-JP" altLang="en-US" smtClean="0"/>
              <a:t>2020/1/14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7825-B7F9-734C-86A4-1AD4C6154E9C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945CA-91BE-DE41-8904-7B9CA219097B}" type="datetimeFigureOut">
              <a:rPr kumimoji="1" lang="ja-JP" altLang="en-US" smtClean="0"/>
              <a:t>2020/1/14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7825-B7F9-734C-86A4-1AD4C6154E9C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945CA-91BE-DE41-8904-7B9CA219097B}" type="datetimeFigureOut">
              <a:rPr kumimoji="1" lang="ja-JP" altLang="en-US" smtClean="0"/>
              <a:t>2020/1/14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7825-B7F9-734C-86A4-1AD4C6154E9C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945CA-91BE-DE41-8904-7B9CA219097B}" type="datetimeFigureOut">
              <a:rPr kumimoji="1" lang="ja-JP" altLang="en-US" smtClean="0"/>
              <a:t>2020/1/14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7825-B7F9-734C-86A4-1AD4C6154E9C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945CA-91BE-DE41-8904-7B9CA219097B}" type="datetimeFigureOut">
              <a:rPr kumimoji="1" lang="ja-JP" altLang="en-US" smtClean="0"/>
              <a:t>2020/1/14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7825-B7F9-734C-86A4-1AD4C6154E9C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945CA-91BE-DE41-8904-7B9CA219097B}" type="datetimeFigureOut">
              <a:rPr kumimoji="1" lang="ja-JP" altLang="en-US" smtClean="0"/>
              <a:t>2020/1/14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7825-B7F9-734C-86A4-1AD4C6154E9C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945CA-91BE-DE41-8904-7B9CA219097B}" type="datetimeFigureOut">
              <a:rPr kumimoji="1" lang="ja-JP" altLang="en-US" smtClean="0"/>
              <a:t>2020/1/14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7825-B7F9-734C-86A4-1AD4C6154E9C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945CA-91BE-DE41-8904-7B9CA219097B}" type="datetimeFigureOut">
              <a:rPr kumimoji="1" lang="ja-JP" altLang="en-US" smtClean="0"/>
              <a:t>2020/1/14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7825-B7F9-734C-86A4-1AD4C6154E9C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945CA-91BE-DE41-8904-7B9CA219097B}" type="datetimeFigureOut">
              <a:rPr kumimoji="1" lang="ja-JP" altLang="en-US" smtClean="0"/>
              <a:t>2020/1/14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B7825-B7F9-734C-86A4-1AD4C6154E9C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3883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図形グループ 3"/>
          <p:cNvGrpSpPr/>
          <p:nvPr/>
        </p:nvGrpSpPr>
        <p:grpSpPr>
          <a:xfrm>
            <a:off x="0" y="447"/>
            <a:ext cx="12190414" cy="6862322"/>
            <a:chOff x="-1" y="0"/>
            <a:chExt cx="12192001" cy="6863216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1" cy="6863216"/>
            </a:xfrm>
            <a:prstGeom prst="rect">
              <a:avLst/>
            </a:prstGeom>
          </p:spPr>
        </p:pic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74300" y="4975053"/>
              <a:ext cx="1574800" cy="1574800"/>
            </a:xfrm>
            <a:prstGeom prst="rect">
              <a:avLst/>
            </a:prstGeom>
          </p:spPr>
        </p:pic>
      </p:grpSp>
      <p:sp>
        <p:nvSpPr>
          <p:cNvPr id="3" name="テキスト ボックス 2"/>
          <p:cNvSpPr txBox="1"/>
          <p:nvPr/>
        </p:nvSpPr>
        <p:spPr>
          <a:xfrm>
            <a:off x="794" y="2345024"/>
            <a:ext cx="1219041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b="1" dirty="0">
                <a:solidFill>
                  <a:srgbClr val="FFFFFF"/>
                </a:solidFill>
                <a:latin typeface="Arial"/>
                <a:cs typeface="Arial"/>
              </a:rPr>
              <a:t>OSG </a:t>
            </a:r>
            <a:r>
              <a:rPr lang="pl-PL" altLang="ja-JP" sz="4400" b="1" dirty="0">
                <a:solidFill>
                  <a:srgbClr val="FFFFFF"/>
                </a:solidFill>
                <a:latin typeface="Arial"/>
                <a:cs typeface="Arial"/>
              </a:rPr>
              <a:t>POLAND</a:t>
            </a:r>
            <a:endParaRPr lang="en-US" altLang="ja-JP" sz="44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pl-PL" altLang="ja-JP" sz="24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pl-PL" altLang="ja-JP" sz="2400" b="1" dirty="0">
                <a:solidFill>
                  <a:srgbClr val="FFFFFF"/>
                </a:solidFill>
                <a:latin typeface="Arial"/>
                <a:cs typeface="Arial"/>
              </a:rPr>
              <a:t>ZWROTY NARZĘDZI</a:t>
            </a:r>
            <a:endParaRPr lang="en-US" altLang="ja-JP" sz="24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altLang="ja-JP" sz="24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altLang="ja-JP" sz="24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altLang="ja-JP" sz="24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pl-PL" altLang="ja-JP" sz="2400" dirty="0">
                <a:solidFill>
                  <a:srgbClr val="FFFFFF"/>
                </a:solidFill>
                <a:latin typeface="Arial"/>
                <a:cs typeface="Arial"/>
              </a:rPr>
              <a:t>OD 01.12.</a:t>
            </a:r>
            <a:r>
              <a:rPr lang="en-US" altLang="ja-JP" sz="2400" dirty="0">
                <a:solidFill>
                  <a:srgbClr val="FFFFFF"/>
                </a:solidFill>
                <a:latin typeface="Arial"/>
                <a:cs typeface="Arial"/>
              </a:rPr>
              <a:t>2019</a:t>
            </a:r>
            <a:br>
              <a:rPr lang="en-US" altLang="ja-JP" sz="2400" dirty="0">
                <a:solidFill>
                  <a:srgbClr val="FFFFFF"/>
                </a:solidFill>
                <a:latin typeface="Arial"/>
                <a:cs typeface="Arial"/>
              </a:rPr>
            </a:br>
            <a:endParaRPr lang="en-US" altLang="ja-JP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188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A21178-2E89-4F85-B136-9D102D024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PROCEDURA ZWROTU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4CD5BE3-D2D8-49BC-A79C-714602C34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5845"/>
            <a:ext cx="10515600" cy="4761118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Zgłoszenie chęci zwrotu przez Klienta</a:t>
            </a:r>
          </a:p>
          <a:p>
            <a:pPr marL="514350" lvl="0" indent="-514350">
              <a:buFont typeface="+mj-lt"/>
              <a:buAutoNum type="arabicPeriod"/>
            </a:pPr>
            <a:r>
              <a:rPr lang="pl-PL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Podanie przyczyny zwrotu</a:t>
            </a:r>
          </a:p>
          <a:p>
            <a:pPr marL="514350" lvl="0" indent="-514350">
              <a:buFont typeface="+mj-lt"/>
              <a:buAutoNum type="arabicPeriod"/>
            </a:pPr>
            <a:r>
              <a:rPr lang="pl-PL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Podanie faktury lub dokumentu dostawy, z którym narzędzie zostało dostarczone</a:t>
            </a:r>
          </a:p>
          <a:p>
            <a:pPr marL="514350" lvl="0" indent="-514350">
              <a:buFont typeface="+mj-lt"/>
              <a:buAutoNum type="arabicPeriod"/>
            </a:pPr>
            <a:r>
              <a:rPr lang="pl-PL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 akceptacji zwrotu ze strony biura OSG PL, odesłanie narzędzi na wskazany adres</a:t>
            </a:r>
          </a:p>
          <a:p>
            <a:pPr marL="514350" lvl="0" indent="-514350">
              <a:buFont typeface="+mj-lt"/>
              <a:buAutoNum type="arabicPeriod"/>
            </a:pPr>
            <a:r>
              <a:rPr lang="pl-PL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Sprawdzenie stanu narzędzi w biurze OSG PL</a:t>
            </a:r>
          </a:p>
          <a:p>
            <a:pPr marL="514350" lvl="0" indent="-514350">
              <a:buFont typeface="+mj-lt"/>
              <a:buAutoNum type="arabicPeriod"/>
            </a:pPr>
            <a:r>
              <a:rPr lang="pl-PL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Wystawienie faktury korygującej z uwzględnieniem opłaty manipulacyjnej związanej z czynnościami niezbędnymi do powrotnego przyjęcia narzędzi na magazyn w centrali</a:t>
            </a:r>
          </a:p>
          <a:p>
            <a:r>
              <a:rPr lang="pl-PL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-10% w ciągu miesiąca od daty wystawienia faktury</a:t>
            </a:r>
          </a:p>
          <a:p>
            <a:r>
              <a:rPr lang="pl-PL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-15% powyżej miesiąca-dwóch od daty wystawienia faktury</a:t>
            </a:r>
          </a:p>
          <a:p>
            <a:r>
              <a:rPr lang="pl-PL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-20% powyżej trzech-sześciu miesięcy od daty wystawienia faktury</a:t>
            </a:r>
          </a:p>
          <a:p>
            <a:r>
              <a:rPr lang="pl-PL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powyżej pół roku od dostarczenia towaru narzędzia nie będą przyjmowane do zwrotu, </a:t>
            </a:r>
          </a:p>
          <a:p>
            <a:pPr marL="0" indent="0">
              <a:buNone/>
            </a:pPr>
            <a:r>
              <a:rPr lang="pl-PL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OSG ma prawo odmówić przyjęcia zwrotu bez podania przyczyny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43463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274547" y="263029"/>
            <a:ext cx="7956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altLang="ja-JP" sz="3600" b="1" dirty="0">
                <a:solidFill>
                  <a:srgbClr val="00559D"/>
                </a:solidFill>
                <a:latin typeface="Arial"/>
                <a:cs typeface="Arial"/>
              </a:rPr>
              <a:t>Akceptacja zwrotu </a:t>
            </a:r>
            <a:r>
              <a:rPr lang="en-US" altLang="ja-JP" sz="3600" b="1" dirty="0">
                <a:solidFill>
                  <a:srgbClr val="00559D"/>
                </a:solidFill>
                <a:latin typeface="Arial"/>
                <a:cs typeface="Arial"/>
              </a:rPr>
              <a:t>/ </a:t>
            </a:r>
            <a:r>
              <a:rPr lang="pl-PL" altLang="ja-JP" sz="3600" b="1" dirty="0">
                <a:solidFill>
                  <a:srgbClr val="00559D"/>
                </a:solidFill>
                <a:latin typeface="Arial"/>
                <a:cs typeface="Arial"/>
              </a:rPr>
              <a:t>brak akceptacji</a:t>
            </a:r>
            <a:endParaRPr lang="ja-JP" altLang="en-US" sz="3600" b="1" dirty="0">
              <a:solidFill>
                <a:srgbClr val="00559D"/>
              </a:solidFill>
              <a:latin typeface="Arial"/>
              <a:cs typeface="Arial"/>
            </a:endParaRPr>
          </a:p>
        </p:txBody>
      </p:sp>
      <p:pic>
        <p:nvPicPr>
          <p:cNvPr id="4" name="図 3" descr="1600x1200 - Template - Inside - 2016 - 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2259"/>
            <a:ext cx="12192000" cy="495741"/>
          </a:xfrm>
          <a:prstGeom prst="rect">
            <a:avLst/>
          </a:prstGeom>
        </p:spPr>
      </p:pic>
      <p:sp>
        <p:nvSpPr>
          <p:cNvPr id="5" name="フッター プレースホルダー 4"/>
          <p:cNvSpPr txBox="1">
            <a:spLocks/>
          </p:cNvSpPr>
          <p:nvPr/>
        </p:nvSpPr>
        <p:spPr bwMode="auto">
          <a:xfrm>
            <a:off x="261123" y="6374482"/>
            <a:ext cx="208823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5720" rIns="9000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l" defTabSz="914400" rtl="0" eaLnBrk="1" latinLnBrk="0" hangingPunct="1">
              <a:spcBef>
                <a:spcPct val="0"/>
              </a:spcBef>
              <a:buFontTx/>
              <a:buNone/>
              <a:defRPr kumimoji="1" sz="1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fontAlgn="base">
              <a:spcAft>
                <a:spcPct val="0"/>
              </a:spcAft>
              <a:defRPr/>
            </a:pPr>
            <a:r>
              <a:rPr lang="en-US" altLang="ja-JP" dirty="0">
                <a:solidFill>
                  <a:schemeClr val="bg1"/>
                </a:solidFill>
                <a:latin typeface="Arial"/>
              </a:rPr>
              <a:t>© 2018 OSG Corporation</a:t>
            </a:r>
            <a:endParaRPr lang="ja-JP" altLang="en-US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7" name="図 6" descr="01.Standard Logo - Reverse - 283x283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5850" y="6446490"/>
            <a:ext cx="292461" cy="2924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D1D14F1-9F94-48F1-90A4-A6D204706836}"/>
              </a:ext>
            </a:extLst>
          </p:cNvPr>
          <p:cNvSpPr/>
          <p:nvPr/>
        </p:nvSpPr>
        <p:spPr>
          <a:xfrm>
            <a:off x="3427261" y="2050514"/>
            <a:ext cx="54826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Towary z bieżącego katalogu</a:t>
            </a:r>
            <a:endParaRPr lang="fr-BE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Towary z bieżących dostaw</a:t>
            </a:r>
          </a:p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Narzędzia standardowe OSG</a:t>
            </a:r>
            <a:br>
              <a:rPr lang="fr-BE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BE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hevron 10">
            <a:extLst>
              <a:ext uri="{FF2B5EF4-FFF2-40B4-BE49-F238E27FC236}">
                <a16:creationId xmlns:a16="http://schemas.microsoft.com/office/drawing/2014/main" id="{5A86D476-FE13-4C5D-8CE1-FB168B688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937" y="2084363"/>
            <a:ext cx="156404" cy="302572"/>
          </a:xfrm>
          <a:prstGeom prst="chevron">
            <a:avLst>
              <a:gd name="adj" fmla="val 50000"/>
            </a:avLst>
          </a:prstGeom>
          <a:solidFill>
            <a:srgbClr val="8B8B8B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ja-JP" altLang="en-US">
              <a:latin typeface="Calibri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8BE2F6D-1745-49FA-B387-ACA1CCDAF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206" y="1535725"/>
            <a:ext cx="1673637" cy="168293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F3B442B-9BC1-4102-96A8-D537961D1A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805" y="3849519"/>
            <a:ext cx="1826976" cy="182697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8828B81-A791-4C54-A806-C918F3D08773}"/>
              </a:ext>
            </a:extLst>
          </p:cNvPr>
          <p:cNvSpPr/>
          <p:nvPr/>
        </p:nvSpPr>
        <p:spPr>
          <a:xfrm>
            <a:off x="3483820" y="4175073"/>
            <a:ext cx="81020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Narzędzia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specjalne /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standardy japońskie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narzędzia spoza OSG</a:t>
            </a:r>
            <a:endParaRPr lang="fr-BE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Narzędzia wycofane z produkcji</a:t>
            </a:r>
            <a:br>
              <a:rPr lang="fr-BE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Narzędzia z buforów magazynowych (rezerwacji)</a:t>
            </a:r>
            <a:br>
              <a:rPr lang="fr-BE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Towary nierotujące w ciągu 1 roku</a:t>
            </a:r>
            <a:endParaRPr lang="fr-BE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hevron 10">
            <a:extLst>
              <a:ext uri="{FF2B5EF4-FFF2-40B4-BE49-F238E27FC236}">
                <a16:creationId xmlns:a16="http://schemas.microsoft.com/office/drawing/2014/main" id="{C6C5CE47-3861-4AF6-B5A6-D591AC358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8645" y="4212725"/>
            <a:ext cx="156404" cy="302572"/>
          </a:xfrm>
          <a:prstGeom prst="chevron">
            <a:avLst>
              <a:gd name="adj" fmla="val 50000"/>
            </a:avLst>
          </a:prstGeom>
          <a:solidFill>
            <a:srgbClr val="8B8B8B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ja-JP" altLang="en-US">
              <a:latin typeface="Calibri" charset="0"/>
            </a:endParaRPr>
          </a:p>
        </p:txBody>
      </p:sp>
      <p:sp>
        <p:nvSpPr>
          <p:cNvPr id="17" name="Chevron 10">
            <a:extLst>
              <a:ext uri="{FF2B5EF4-FFF2-40B4-BE49-F238E27FC236}">
                <a16:creationId xmlns:a16="http://schemas.microsoft.com/office/drawing/2014/main" id="{609B5297-3A7F-49D9-9B78-F87DCBE68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6763" y="4543522"/>
            <a:ext cx="156404" cy="302572"/>
          </a:xfrm>
          <a:prstGeom prst="chevron">
            <a:avLst>
              <a:gd name="adj" fmla="val 50000"/>
            </a:avLst>
          </a:prstGeom>
          <a:solidFill>
            <a:srgbClr val="8B8B8B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ja-JP" altLang="en-US">
              <a:latin typeface="Calibri" charset="0"/>
            </a:endParaRPr>
          </a:p>
        </p:txBody>
      </p:sp>
      <p:sp>
        <p:nvSpPr>
          <p:cNvPr id="18" name="Chevron 10">
            <a:extLst>
              <a:ext uri="{FF2B5EF4-FFF2-40B4-BE49-F238E27FC236}">
                <a16:creationId xmlns:a16="http://schemas.microsoft.com/office/drawing/2014/main" id="{F4542200-1B83-4B6A-B711-0E817B6DD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4884" y="4867907"/>
            <a:ext cx="156404" cy="302572"/>
          </a:xfrm>
          <a:prstGeom prst="chevron">
            <a:avLst>
              <a:gd name="adj" fmla="val 50000"/>
            </a:avLst>
          </a:prstGeom>
          <a:solidFill>
            <a:srgbClr val="8B8B8B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ja-JP" altLang="en-US">
              <a:latin typeface="Calibri" charset="0"/>
            </a:endParaRPr>
          </a:p>
        </p:txBody>
      </p:sp>
      <p:sp>
        <p:nvSpPr>
          <p:cNvPr id="19" name="Chevron 10">
            <a:extLst>
              <a:ext uri="{FF2B5EF4-FFF2-40B4-BE49-F238E27FC236}">
                <a16:creationId xmlns:a16="http://schemas.microsoft.com/office/drawing/2014/main" id="{30F0A09F-14BA-4578-B05B-08ECE4370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6449" y="5189993"/>
            <a:ext cx="156404" cy="302572"/>
          </a:xfrm>
          <a:prstGeom prst="chevron">
            <a:avLst>
              <a:gd name="adj" fmla="val 50000"/>
            </a:avLst>
          </a:prstGeom>
          <a:solidFill>
            <a:srgbClr val="8B8B8B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ja-JP" altLang="en-US">
              <a:latin typeface="Calibri" charset="0"/>
            </a:endParaRPr>
          </a:p>
        </p:txBody>
      </p:sp>
      <p:sp>
        <p:nvSpPr>
          <p:cNvPr id="21" name="Chevron 10">
            <a:extLst>
              <a:ext uri="{FF2B5EF4-FFF2-40B4-BE49-F238E27FC236}">
                <a16:creationId xmlns:a16="http://schemas.microsoft.com/office/drawing/2014/main" id="{3E742D86-AC39-46B5-B9DC-F0E5C2F84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6932" y="2415876"/>
            <a:ext cx="156404" cy="302572"/>
          </a:xfrm>
          <a:prstGeom prst="chevron">
            <a:avLst>
              <a:gd name="adj" fmla="val 50000"/>
            </a:avLst>
          </a:prstGeom>
          <a:solidFill>
            <a:srgbClr val="8B8B8B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ja-JP" alt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0718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7" grpId="0" animBg="1"/>
      <p:bldP spid="18" grpId="0" animBg="1"/>
      <p:bldP spid="19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274547" y="263029"/>
            <a:ext cx="7981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altLang="ja-JP" sz="3600" b="1" dirty="0">
                <a:solidFill>
                  <a:srgbClr val="00559D"/>
                </a:solidFill>
                <a:latin typeface="Arial"/>
                <a:cs typeface="Arial"/>
              </a:rPr>
              <a:t>Akceptacja zwrotu </a:t>
            </a:r>
            <a:r>
              <a:rPr lang="en-US" altLang="ja-JP" sz="3600" b="1" dirty="0">
                <a:solidFill>
                  <a:srgbClr val="00559D"/>
                </a:solidFill>
                <a:latin typeface="Arial"/>
                <a:cs typeface="Arial"/>
              </a:rPr>
              <a:t>/ </a:t>
            </a:r>
            <a:r>
              <a:rPr lang="pl-PL" altLang="ja-JP" sz="3600" b="1" dirty="0">
                <a:solidFill>
                  <a:srgbClr val="00559D"/>
                </a:solidFill>
                <a:latin typeface="Arial"/>
                <a:cs typeface="Arial"/>
              </a:rPr>
              <a:t>brak akceptacji</a:t>
            </a:r>
            <a:endParaRPr lang="ja-JP" altLang="en-US" sz="3600" b="1" dirty="0">
              <a:solidFill>
                <a:srgbClr val="00559D"/>
              </a:solidFill>
              <a:latin typeface="Arial"/>
              <a:cs typeface="Arial"/>
            </a:endParaRPr>
          </a:p>
        </p:txBody>
      </p:sp>
      <p:pic>
        <p:nvPicPr>
          <p:cNvPr id="4" name="図 3" descr="1600x1200 - Template - Inside - 2016 - 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2259"/>
            <a:ext cx="12192000" cy="495741"/>
          </a:xfrm>
          <a:prstGeom prst="rect">
            <a:avLst/>
          </a:prstGeom>
        </p:spPr>
      </p:pic>
      <p:sp>
        <p:nvSpPr>
          <p:cNvPr id="5" name="フッター プレースホルダー 4"/>
          <p:cNvSpPr txBox="1">
            <a:spLocks/>
          </p:cNvSpPr>
          <p:nvPr/>
        </p:nvSpPr>
        <p:spPr bwMode="auto">
          <a:xfrm>
            <a:off x="261123" y="6374482"/>
            <a:ext cx="208823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5720" rIns="9000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l" defTabSz="914400" rtl="0" eaLnBrk="1" latinLnBrk="0" hangingPunct="1">
              <a:spcBef>
                <a:spcPct val="0"/>
              </a:spcBef>
              <a:buFontTx/>
              <a:buNone/>
              <a:defRPr kumimoji="1" sz="1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fontAlgn="base">
              <a:spcAft>
                <a:spcPct val="0"/>
              </a:spcAft>
              <a:defRPr/>
            </a:pPr>
            <a:r>
              <a:rPr lang="en-US" altLang="ja-JP" dirty="0">
                <a:solidFill>
                  <a:schemeClr val="bg1"/>
                </a:solidFill>
                <a:latin typeface="Arial"/>
              </a:rPr>
              <a:t>© 2018 OSG Corporation</a:t>
            </a:r>
            <a:endParaRPr lang="ja-JP" altLang="en-US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7" name="図 6" descr="01.Standard Logo - Reverse - 283x283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5850" y="6446490"/>
            <a:ext cx="292461" cy="2924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D1D14F1-9F94-48F1-90A4-A6D204706836}"/>
              </a:ext>
            </a:extLst>
          </p:cNvPr>
          <p:cNvSpPr/>
          <p:nvPr/>
        </p:nvSpPr>
        <p:spPr>
          <a:xfrm>
            <a:off x="3427261" y="2050514"/>
            <a:ext cx="63656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Towary w oryginalnych niezniszczonych opakowaniach</a:t>
            </a:r>
          </a:p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Towary nieuszkodzone</a:t>
            </a:r>
            <a:endParaRPr lang="fr-BE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hevron 10">
            <a:extLst>
              <a:ext uri="{FF2B5EF4-FFF2-40B4-BE49-F238E27FC236}">
                <a16:creationId xmlns:a16="http://schemas.microsoft.com/office/drawing/2014/main" id="{5A86D476-FE13-4C5D-8CE1-FB168B688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937" y="2084363"/>
            <a:ext cx="156404" cy="302572"/>
          </a:xfrm>
          <a:prstGeom prst="chevron">
            <a:avLst>
              <a:gd name="adj" fmla="val 50000"/>
            </a:avLst>
          </a:prstGeom>
          <a:solidFill>
            <a:srgbClr val="8B8B8B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ja-JP" altLang="en-US">
              <a:latin typeface="Calibri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8BE2F6D-1745-49FA-B387-ACA1CCDAF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206" y="1535725"/>
            <a:ext cx="1673637" cy="168293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F3B442B-9BC1-4102-96A8-D537961D1A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805" y="3849519"/>
            <a:ext cx="1826976" cy="182697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8828B81-A791-4C54-A806-C918F3D08773}"/>
              </a:ext>
            </a:extLst>
          </p:cNvPr>
          <p:cNvSpPr/>
          <p:nvPr/>
        </p:nvSpPr>
        <p:spPr>
          <a:xfrm>
            <a:off x="3483821" y="4175073"/>
            <a:ext cx="54826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Uszkodzone opakowania</a:t>
            </a:r>
            <a:endParaRPr lang="fr-BE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Uszkodzone etykiety</a:t>
            </a:r>
            <a:br>
              <a:rPr lang="fr-BE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BE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hevron 10">
            <a:extLst>
              <a:ext uri="{FF2B5EF4-FFF2-40B4-BE49-F238E27FC236}">
                <a16:creationId xmlns:a16="http://schemas.microsoft.com/office/drawing/2014/main" id="{C6C5CE47-3861-4AF6-B5A6-D591AC358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8645" y="4193871"/>
            <a:ext cx="156404" cy="302572"/>
          </a:xfrm>
          <a:prstGeom prst="chevron">
            <a:avLst>
              <a:gd name="adj" fmla="val 50000"/>
            </a:avLst>
          </a:prstGeom>
          <a:solidFill>
            <a:srgbClr val="8B8B8B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ja-JP" altLang="en-US">
              <a:latin typeface="Calibri" charset="0"/>
            </a:endParaRPr>
          </a:p>
        </p:txBody>
      </p:sp>
      <p:sp>
        <p:nvSpPr>
          <p:cNvPr id="17" name="Chevron 10">
            <a:extLst>
              <a:ext uri="{FF2B5EF4-FFF2-40B4-BE49-F238E27FC236}">
                <a16:creationId xmlns:a16="http://schemas.microsoft.com/office/drawing/2014/main" id="{609B5297-3A7F-49D9-9B78-F87DCBE68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6763" y="4524668"/>
            <a:ext cx="156404" cy="302572"/>
          </a:xfrm>
          <a:prstGeom prst="chevron">
            <a:avLst>
              <a:gd name="adj" fmla="val 50000"/>
            </a:avLst>
          </a:prstGeom>
          <a:solidFill>
            <a:srgbClr val="8B8B8B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ja-JP" altLang="en-US">
              <a:latin typeface="Calibri" charset="0"/>
            </a:endParaRPr>
          </a:p>
        </p:txBody>
      </p:sp>
      <p:sp>
        <p:nvSpPr>
          <p:cNvPr id="18" name="Chevron 10">
            <a:extLst>
              <a:ext uri="{FF2B5EF4-FFF2-40B4-BE49-F238E27FC236}">
                <a16:creationId xmlns:a16="http://schemas.microsoft.com/office/drawing/2014/main" id="{F4542200-1B83-4B6A-B711-0E817B6DD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4884" y="4858480"/>
            <a:ext cx="156404" cy="302572"/>
          </a:xfrm>
          <a:prstGeom prst="chevron">
            <a:avLst>
              <a:gd name="adj" fmla="val 50000"/>
            </a:avLst>
          </a:prstGeom>
          <a:solidFill>
            <a:srgbClr val="8B8B8B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ja-JP" altLang="en-US">
              <a:latin typeface="Calibri" charset="0"/>
            </a:endParaRPr>
          </a:p>
        </p:txBody>
      </p:sp>
      <p:sp>
        <p:nvSpPr>
          <p:cNvPr id="21" name="Chevron 10">
            <a:extLst>
              <a:ext uri="{FF2B5EF4-FFF2-40B4-BE49-F238E27FC236}">
                <a16:creationId xmlns:a16="http://schemas.microsoft.com/office/drawing/2014/main" id="{3E742D86-AC39-46B5-B9DC-F0E5C2F84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6932" y="2415876"/>
            <a:ext cx="156404" cy="302572"/>
          </a:xfrm>
          <a:prstGeom prst="chevron">
            <a:avLst>
              <a:gd name="adj" fmla="val 50000"/>
            </a:avLst>
          </a:prstGeom>
          <a:solidFill>
            <a:srgbClr val="8B8B8B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ja-JP" alt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70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7" grpId="0" animBg="1"/>
      <p:bldP spid="18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274547" y="263029"/>
            <a:ext cx="6819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altLang="ja-JP" sz="3600" b="1" dirty="0">
                <a:solidFill>
                  <a:srgbClr val="00559D"/>
                </a:solidFill>
                <a:latin typeface="Arial"/>
                <a:cs typeface="Arial"/>
              </a:rPr>
              <a:t>ZWROTY NIEAKCEPTOWANE</a:t>
            </a:r>
            <a:endParaRPr lang="ja-JP" altLang="en-US" sz="3600" b="1" dirty="0">
              <a:solidFill>
                <a:srgbClr val="00559D"/>
              </a:solidFill>
              <a:latin typeface="Arial"/>
              <a:cs typeface="Arial"/>
            </a:endParaRPr>
          </a:p>
        </p:txBody>
      </p:sp>
      <p:pic>
        <p:nvPicPr>
          <p:cNvPr id="4" name="図 3" descr="1600x1200 - Template - Inside - 2016 - 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2259"/>
            <a:ext cx="12192000" cy="495741"/>
          </a:xfrm>
          <a:prstGeom prst="rect">
            <a:avLst/>
          </a:prstGeom>
        </p:spPr>
      </p:pic>
      <p:sp>
        <p:nvSpPr>
          <p:cNvPr id="5" name="フッター プレースホルダー 4"/>
          <p:cNvSpPr txBox="1">
            <a:spLocks/>
          </p:cNvSpPr>
          <p:nvPr/>
        </p:nvSpPr>
        <p:spPr bwMode="auto">
          <a:xfrm>
            <a:off x="261123" y="6374482"/>
            <a:ext cx="208823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5720" rIns="9000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l" defTabSz="914400" rtl="0" eaLnBrk="1" latinLnBrk="0" hangingPunct="1">
              <a:spcBef>
                <a:spcPct val="0"/>
              </a:spcBef>
              <a:buFontTx/>
              <a:buNone/>
              <a:defRPr kumimoji="1" sz="1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fontAlgn="base">
              <a:spcAft>
                <a:spcPct val="0"/>
              </a:spcAft>
              <a:defRPr/>
            </a:pPr>
            <a:r>
              <a:rPr lang="en-US" altLang="ja-JP" dirty="0">
                <a:solidFill>
                  <a:schemeClr val="bg1"/>
                </a:solidFill>
                <a:latin typeface="Arial"/>
              </a:rPr>
              <a:t>© 2018 OSG Corporation</a:t>
            </a:r>
            <a:endParaRPr lang="ja-JP" altLang="en-US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7" name="図 6" descr="01.Standard Logo - Reverse - 283x283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5850" y="6446490"/>
            <a:ext cx="292461" cy="29246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5FD0B50-5B1C-4765-A261-4B76CA171B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650078" y="1540831"/>
            <a:ext cx="5627802" cy="422085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2EA99B2-55F1-4CAB-BFAC-1ECB466CD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158087" y="1540834"/>
            <a:ext cx="5627802" cy="422085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9A6DFB3-745D-4FD9-88CB-88047A60E1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7214276" y="1540833"/>
            <a:ext cx="5627806" cy="422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20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274547" y="263029"/>
            <a:ext cx="6819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altLang="ja-JP" sz="3600" b="1" dirty="0">
                <a:solidFill>
                  <a:srgbClr val="00559D"/>
                </a:solidFill>
                <a:latin typeface="Arial"/>
                <a:cs typeface="Arial"/>
              </a:rPr>
              <a:t>ZWROTY NIEAKCEPTOWANE</a:t>
            </a:r>
            <a:endParaRPr lang="ja-JP" altLang="en-US" sz="3600" b="1" dirty="0">
              <a:solidFill>
                <a:srgbClr val="00559D"/>
              </a:solidFill>
              <a:latin typeface="Arial"/>
              <a:cs typeface="Arial"/>
            </a:endParaRPr>
          </a:p>
        </p:txBody>
      </p:sp>
      <p:pic>
        <p:nvPicPr>
          <p:cNvPr id="4" name="図 3" descr="1600x1200 - Template - Inside - 2016 - 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2259"/>
            <a:ext cx="12192000" cy="495741"/>
          </a:xfrm>
          <a:prstGeom prst="rect">
            <a:avLst/>
          </a:prstGeom>
        </p:spPr>
      </p:pic>
      <p:sp>
        <p:nvSpPr>
          <p:cNvPr id="5" name="フッター プレースホルダー 4"/>
          <p:cNvSpPr txBox="1">
            <a:spLocks/>
          </p:cNvSpPr>
          <p:nvPr/>
        </p:nvSpPr>
        <p:spPr bwMode="auto">
          <a:xfrm>
            <a:off x="261123" y="6374482"/>
            <a:ext cx="208823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5720" rIns="9000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l" defTabSz="914400" rtl="0" eaLnBrk="1" latinLnBrk="0" hangingPunct="1">
              <a:spcBef>
                <a:spcPct val="0"/>
              </a:spcBef>
              <a:buFontTx/>
              <a:buNone/>
              <a:defRPr kumimoji="1" sz="1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fontAlgn="base">
              <a:spcAft>
                <a:spcPct val="0"/>
              </a:spcAft>
              <a:defRPr/>
            </a:pPr>
            <a:r>
              <a:rPr lang="en-US" altLang="ja-JP" dirty="0">
                <a:solidFill>
                  <a:schemeClr val="bg1"/>
                </a:solidFill>
                <a:latin typeface="Arial"/>
              </a:rPr>
              <a:t>© 2018 OSG Corporation</a:t>
            </a:r>
            <a:endParaRPr lang="ja-JP" altLang="en-US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7" name="図 6" descr="01.Standard Logo - Reverse - 283x283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5850" y="6446490"/>
            <a:ext cx="292461" cy="29246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420675A-B349-43AA-926C-09E1314F1D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142556" y="414985"/>
            <a:ext cx="4831237" cy="644164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175E121-52F4-47D9-879D-A29558CEE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0600" y="119049"/>
            <a:ext cx="4461480" cy="59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9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 txBox="1">
            <a:spLocks/>
          </p:cNvSpPr>
          <p:nvPr/>
        </p:nvSpPr>
        <p:spPr bwMode="auto">
          <a:xfrm>
            <a:off x="1129003" y="2959510"/>
            <a:ext cx="10328987" cy="1549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kumimoji="1" sz="4000" b="1" i="0" cap="all" baseline="0">
                <a:solidFill>
                  <a:schemeClr val="bg1"/>
                </a:solidFill>
                <a:latin typeface="+mj-lt"/>
                <a:ea typeface="+mj-ea"/>
                <a:cs typeface="Myriad Pro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>
              <a:buNone/>
            </a:pPr>
            <a:r>
              <a:rPr lang="pl-PL" altLang="ja-JP" sz="4400" dirty="0">
                <a:latin typeface="+mn-lt"/>
                <a:cs typeface="Arial" panose="020B0604020202020204" pitchFamily="34" charset="0"/>
              </a:rPr>
              <a:t>Dziękujemy za współpracę uwzględniającą nowe warunki</a:t>
            </a:r>
            <a:endParaRPr lang="ja-JP" altLang="en-US" sz="44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820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625c29ea9c047a0a2fa7476531bfed1 xmlns="7d342612-2fa6-4ef8-acde-5df798ea07e4">
      <Terms xmlns="http://schemas.microsoft.com/office/infopath/2007/PartnerControls">
        <TermInfo xmlns="http://schemas.microsoft.com/office/infopath/2007/PartnerControls">
          <TermName xmlns="http://schemas.microsoft.com/office/infopath/2007/PartnerControls">Marketing</TermName>
          <TermId xmlns="http://schemas.microsoft.com/office/infopath/2007/PartnerControls">e37f72a6-5457-4ad7-aeef-91a117f9490f</TermId>
        </TermInfo>
      </Terms>
    </p625c29ea9c047a0a2fa7476531bfed1>
    <TaxCatchAll xmlns="7d342612-2fa6-4ef8-acde-5df798ea07e4">
      <Value>2</Value>
    </TaxCatchAll>
    <h0d418aa3fd7473daa4fb875c0876742 xmlns="7d342612-2fa6-4ef8-acde-5df798ea07e4">
      <Terms xmlns="http://schemas.microsoft.com/office/infopath/2007/PartnerControls"/>
    </h0d418aa3fd7473daa4fb875c0876742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DA516FC085BF4F9492EA94BB90F0FE" ma:contentTypeVersion="16" ma:contentTypeDescription="Create a new document." ma:contentTypeScope="" ma:versionID="26f4184cec946b6c421bd43690470442">
  <xsd:schema xmlns:xsd="http://www.w3.org/2001/XMLSchema" xmlns:xs="http://www.w3.org/2001/XMLSchema" xmlns:p="http://schemas.microsoft.com/office/2006/metadata/properties" xmlns:ns2="7d342612-2fa6-4ef8-acde-5df798ea07e4" xmlns:ns3="da7e8557-bb34-4aa6-aec2-ee71a8cca03c" xmlns:ns4="f1ce0ca9-91f9-4680-9b00-741938f19615" targetNamespace="http://schemas.microsoft.com/office/2006/metadata/properties" ma:root="true" ma:fieldsID="1e37501e94eb1e5dcf60a08cefd95f97" ns2:_="" ns3:_="" ns4:_="">
    <xsd:import namespace="7d342612-2fa6-4ef8-acde-5df798ea07e4"/>
    <xsd:import namespace="da7e8557-bb34-4aa6-aec2-ee71a8cca03c"/>
    <xsd:import namespace="f1ce0ca9-91f9-4680-9b00-741938f19615"/>
    <xsd:element name="properties">
      <xsd:complexType>
        <xsd:sequence>
          <xsd:element name="documentManagement">
            <xsd:complexType>
              <xsd:all>
                <xsd:element ref="ns2:p625c29ea9c047a0a2fa7476531bfed1" minOccurs="0"/>
                <xsd:element ref="ns2:TaxCatchAll" minOccurs="0"/>
                <xsd:element ref="ns2:h0d418aa3fd7473daa4fb875c0876742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3:MediaServiceAutoTags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342612-2fa6-4ef8-acde-5df798ea07e4" elementFormDefault="qualified">
    <xsd:import namespace="http://schemas.microsoft.com/office/2006/documentManagement/types"/>
    <xsd:import namespace="http://schemas.microsoft.com/office/infopath/2007/PartnerControls"/>
    <xsd:element name="p625c29ea9c047a0a2fa7476531bfed1" ma:index="9" nillable="true" ma:taxonomy="true" ma:internalName="p625c29ea9c047a0a2fa7476531bfed1" ma:taxonomyFieldName="BusinessArea" ma:displayName="Business Area" ma:readOnly="false" ma:default="2;#Marketing|e37f72a6-5457-4ad7-aeef-91a117f9490f" ma:fieldId="{9625c29e-a9c0-47a0-a2fa-7476531bfed1}" ma:sspId="5a527e2c-e732-4132-9614-c09df2d528b1" ma:termSetId="156d4924-6e32-46af-a890-c04ce09775d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description="" ma:hidden="true" ma:list="{cba192bf-6ff8-4bf6-a80d-a6820d2f5fc2}" ma:internalName="TaxCatchAll" ma:showField="CatchAllData" ma:web="f1ce0ca9-91f9-4680-9b00-741938f196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h0d418aa3fd7473daa4fb875c0876742" ma:index="12" nillable="true" ma:taxonomy="true" ma:internalName="h0d418aa3fd7473daa4fb875c0876742" ma:taxonomyFieldName="DocCategory" ma:displayName="Doc Category" ma:default="" ma:fieldId="{10d418aa-3fd7-473d-aa4f-b875c0876742}" ma:sspId="5a527e2c-e732-4132-9614-c09df2d528b1" ma:termSetId="ed740ce9-d1ec-436a-9fee-59c0037ff309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7e8557-bb34-4aa6-aec2-ee71a8cca0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8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9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2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ce0ca9-91f9-4680-9b00-741938f1961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76250B6-151B-4E5A-B169-CA5F6E57710B}">
  <ds:schemaRefs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dcmitype/"/>
    <ds:schemaRef ds:uri="http://www.w3.org/XML/1998/namespace"/>
    <ds:schemaRef ds:uri="http://schemas.microsoft.com/office/infopath/2007/PartnerControls"/>
    <ds:schemaRef ds:uri="f1ce0ca9-91f9-4680-9b00-741938f19615"/>
    <ds:schemaRef ds:uri="da7e8557-bb34-4aa6-aec2-ee71a8cca03c"/>
    <ds:schemaRef ds:uri="7d342612-2fa6-4ef8-acde-5df798ea07e4"/>
  </ds:schemaRefs>
</ds:datastoreItem>
</file>

<file path=customXml/itemProps2.xml><?xml version="1.0" encoding="utf-8"?>
<ds:datastoreItem xmlns:ds="http://schemas.openxmlformats.org/officeDocument/2006/customXml" ds:itemID="{6E12737A-9688-487F-9396-85A9AA40735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10EC7BB-1B3B-47A9-AC10-FD07BE881B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342612-2fa6-4ef8-acde-5df798ea07e4"/>
    <ds:schemaRef ds:uri="da7e8557-bb34-4aa6-aec2-ee71a8cca03c"/>
    <ds:schemaRef ds:uri="f1ce0ca9-91f9-4680-9b00-741938f196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3738</TotalTime>
  <Words>214</Words>
  <Application>Microsoft Office PowerPoint</Application>
  <PresentationFormat>Grand écran</PresentationFormat>
  <Paragraphs>42</Paragraphs>
  <Slides>7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2" baseType="lpstr">
      <vt:lpstr>Yu Gothic</vt:lpstr>
      <vt:lpstr>Yu Gothic Light</vt:lpstr>
      <vt:lpstr>Arial</vt:lpstr>
      <vt:lpstr>Calibri</vt:lpstr>
      <vt:lpstr>ホワイト</vt:lpstr>
      <vt:lpstr>Présentation PowerPoint</vt:lpstr>
      <vt:lpstr>PROCEDURA ZWROTU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Christina Leung （Ｇ２２）</dc:creator>
  <cp:lastModifiedBy>jonathan vandeloise</cp:lastModifiedBy>
  <cp:revision>423</cp:revision>
  <cp:lastPrinted>2018-06-04T05:49:21Z</cp:lastPrinted>
  <dcterms:created xsi:type="dcterms:W3CDTF">2017-01-25T02:44:24Z</dcterms:created>
  <dcterms:modified xsi:type="dcterms:W3CDTF">2020-01-14T13:47:17Z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0x010100B5DA516FC085BF4F9492EA94BB90F0FE</vt:lpwstr>
  </property>
  <property fmtid="{D5CDD505-2E9C-101B-9397-08002B2CF9AE}" pid="3" name="BusinessArea">
    <vt:lpwstr>2;#Marketing|e37f72a6-5457-4ad7-aeef-91a117f9490f</vt:lpwstr>
  </property>
  <property fmtid="{D5CDD505-2E9C-101B-9397-08002B2CF9AE}" pid="4" name="DocCategory">
    <vt:lpwstr/>
  </property>
</Properties>
</file>